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roxima Nova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roximaNova-regular.fntdata"/><Relationship Id="rId43" Type="http://schemas.openxmlformats.org/officeDocument/2006/relationships/slide" Target="slides/slide37.xml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rchang/a-beginners-guide-to-data-engineering-part-i-4227c5c457d7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d58068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d58068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5e7edab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5e7edab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a685810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a685810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a685810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a685810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a685810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a685810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tareas clásicas de análisis no lo son todo a la hr de hacer modelos comerciales, sí importan pero solo son una parte del proceso.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a685810f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a685810f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flujo completo de todo el proceso lleva varias partes. Hay que crear entornos virtuales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a685810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a685810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a685810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a685810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a685810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a685810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crear archivos de configuración o crear comandos desde el shell, los parámetros deben ser registrados, vamos a ver cómo hacer ese seguimiento con la herramienta neptune.ai y su API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a685810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a685810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a685810f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a685810f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d580683b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fd580683b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a685810f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a685810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Hay muchos cambios posibles, pueden haber muchos flujos de trabajos, es importante etiquetar y hacer notas.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 usar Tensorboard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20e51d7e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20e51d7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administra con seguridad de empresas, privacidad y conformidad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persistente, fácil de compartir tus experimentos y puedes buscar listas de experimentos por proyecto, ha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20e51d7e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20e51d7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20e51d7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20e51d7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20e51d7e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20e51d7e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20e51d7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20e51d7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20e51d7e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20e51d7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20e51d7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20e51d7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20e51d7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20e51d7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20e51d7e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20e51d7e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necesita monitorear activamente la calidad del modelo en producción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deben reentrenar modelos con datos nuevos conforme se obtengan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debe experimentar continuamente con nuevas implementaciones pa mejorar modelo y datos, que se adapte si hay cambios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d580683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d580683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introducción a Ingeniería de Datos, por un Ex-Twitter que ahora trabaja en Airbnb.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https://medium.com/@rchang/a-beginners-guide-to-data-engineering-part-i-4227c5c457d7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¿Preguntamos que es lo que ellos saben/ como describirian el aprendizaje supervisado?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Nosotros ya tenemos la respuesta que buscamos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20e51d7e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20e51d7e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20e51d7e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020e51d7e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20e51d7e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20e51d7e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20e51d7e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20e51d7e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20e51d7e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20e51d7e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d580683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d580683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d580683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d580683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d580683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d580683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d580683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d580683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a685810f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a685810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5e7edaba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5e7edaba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5e7edab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5e7edab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e7edab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e7edab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CI/CD es un método para distribuir aplicaciones a los clientes con frecuencia mediante el uso de la automatización en las etapas del desarrollo de aplicaciones. Los principales conceptos que se atribuyen a la CI/CD son la integración continua, la distribución continua y la implementación continua. La CI/CD es una solución para los problemas que puede generar la integración del código nuevo a los equipos de desarrollo y de operaciones (también conocida como "Integration Hell"). En concreto, la CI/CD incorpora la automatización continua y el control permanente en todo el ciclo de vida de las aplicaciones, desde las etapas de integración y prueba hasta las de distribución e implementación. Este conjunto de prácticas se conoce como "canales de CI/CD", y cuenta con el soporte de DevOps.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e7edab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5e7edab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Imagen: os, software, app,   —&gt; contenedor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image" Target="../media/image13.gif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3.gif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6" name="Google Shape;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0" name="Google Shape;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6" name="Google Shape;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14" name="Google Shape;11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0" name="Google Shape;12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27" name="Google Shape;1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" name="Google Shape;130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" name="Google Shape;14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9"/>
          <p:cNvPicPr preferRelativeResize="0"/>
          <p:nvPr/>
        </p:nvPicPr>
        <p:blipFill rotWithShape="1">
          <a:blip r:embed="rId4">
            <a:alphaModFix/>
          </a:blip>
          <a:srcRect b="0" l="20012" r="19491" t="65414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3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3" name="Google Shape;163;p4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" name="Google Shape;167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" name="Google Shape;1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" name="Google Shape;175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6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6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6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6"/>
          <p:cNvPicPr preferRelativeResize="0"/>
          <p:nvPr/>
        </p:nvPicPr>
        <p:blipFill rotWithShape="1">
          <a:blip r:embed="rId3">
            <a:alphaModFix/>
          </a:blip>
          <a:srcRect b="0" l="20012" r="19491" t="65414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46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" name="Google Shape;187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6" name="Google Shape;196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1" name="Google Shape;2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4" name="Google Shape;204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5" name="Google Shape;2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29.xml"/><Relationship Id="rId3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5.png"/><Relationship Id="rId10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hyperlink" Target="https://towardsdatascience.com/machine-learning-experiment-tracking-93b796e501b0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neptune.ai/blog/mlops" TargetMode="External"/><Relationship Id="rId6" Type="http://schemas.openxmlformats.org/officeDocument/2006/relationships/hyperlink" Target="https://neptune.ai/blog/experiment-management" TargetMode="External"/><Relationship Id="rId7" Type="http://schemas.openxmlformats.org/officeDocument/2006/relationships/hyperlink" Target="https://github.com/visenger/awesome-mlops" TargetMode="External"/><Relationship Id="rId8" Type="http://schemas.openxmlformats.org/officeDocument/2006/relationships/hyperlink" Target="https://youtu.be/VC8Jc9_lNo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jpg"/><Relationship Id="rId4" Type="http://schemas.openxmlformats.org/officeDocument/2006/relationships/image" Target="../media/image48.png"/><Relationship Id="rId5" Type="http://schemas.openxmlformats.org/officeDocument/2006/relationships/image" Target="../media/image24.png"/><Relationship Id="rId6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3"/>
          <p:cNvPicPr preferRelativeResize="0"/>
          <p:nvPr/>
        </p:nvPicPr>
        <p:blipFill rotWithShape="1">
          <a:blip r:embed="rId4">
            <a:alphaModFix/>
          </a:blip>
          <a:srcRect b="7550" l="0" r="0" t="-7549"/>
          <a:stretch/>
        </p:blipFill>
        <p:spPr>
          <a:xfrm>
            <a:off x="1955075" y="952225"/>
            <a:ext cx="5500549" cy="28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3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Github actions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4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qué es importante el seguimiento de experimentos?</a:t>
            </a:r>
            <a:endParaRPr sz="900"/>
          </a:p>
        </p:txBody>
      </p:sp>
      <p:pic>
        <p:nvPicPr>
          <p:cNvPr id="289" name="Google Shape;2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4"/>
          <p:cNvSpPr txBox="1"/>
          <p:nvPr/>
        </p:nvSpPr>
        <p:spPr>
          <a:xfrm>
            <a:off x="2846775" y="1143500"/>
            <a:ext cx="59703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proyectos de ML tienen más lugar a ramificaciones y experimentación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Debugging es más difícil y consume mucho tiempo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Pequeños cambios pueden llevar a cambios drásticos en el rendimiento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modelos grandes los experimentos pueden tomar mucho tiempo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3" y="1726388"/>
            <a:ext cx="24098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¿y qué significa el seguimiento de experimentos?</a:t>
            </a:r>
            <a:endParaRPr sz="900"/>
          </a:p>
        </p:txBody>
      </p:sp>
      <p:pic>
        <p:nvPicPr>
          <p:cNvPr id="297" name="Google Shape;2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5"/>
          <p:cNvSpPr txBox="1"/>
          <p:nvPr/>
        </p:nvSpPr>
        <p:spPr>
          <a:xfrm>
            <a:off x="2846775" y="1143500"/>
            <a:ext cx="59703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Poder replicar resultados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Poder comparar experimentos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Administrar cosas como versiones, hiperparámetros, ambientes, métricas, etc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Organizar todo significativamente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Hacer viable el acceso a los demás miembros del equipo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3" y="1726388"/>
            <a:ext cx="24098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50" y="-2431"/>
            <a:ext cx="9144000" cy="514593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66"/>
          <p:cNvSpPr txBox="1"/>
          <p:nvPr/>
        </p:nvSpPr>
        <p:spPr>
          <a:xfrm>
            <a:off x="414950" y="2113375"/>
            <a:ext cx="555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No es escalable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Deuda técnica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Sin conexión a productos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Difícil de reproducir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No automatizable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</a:rPr>
              <a:t>Sin ciclos de retro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" y="-2431"/>
            <a:ext cx="9144000" cy="514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93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8"/>
          <p:cNvSpPr txBox="1"/>
          <p:nvPr/>
        </p:nvSpPr>
        <p:spPr>
          <a:xfrm>
            <a:off x="1136125" y="4345675"/>
            <a:ext cx="66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https://twitter.com/capeandcode/status/1458301223476465667?s=20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Experimentos con notebooks</a:t>
            </a:r>
            <a:endParaRPr sz="900"/>
          </a:p>
        </p:txBody>
      </p:sp>
      <p:pic>
        <p:nvPicPr>
          <p:cNvPr id="322" name="Google Shape;3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9"/>
          <p:cNvSpPr txBox="1"/>
          <p:nvPr/>
        </p:nvSpPr>
        <p:spPr>
          <a:xfrm>
            <a:off x="1833525" y="1143500"/>
            <a:ext cx="69834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administrar código de libretas: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nbconvert ( ipynb -&gt; py)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nbdime (diferencias)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jupytext (conversión + versiones)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neptune-notebooks (versiones+dif+compartir)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Buscar código modular, con repos y commits,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tener colecciones de versiones, interdependientes y jerarquías.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44" y="1365444"/>
            <a:ext cx="1300750" cy="1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38200"/>
            <a:ext cx="856297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0"/>
          <p:cNvSpPr txBox="1"/>
          <p:nvPr/>
        </p:nvSpPr>
        <p:spPr>
          <a:xfrm>
            <a:off x="428225" y="1646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Seguimiento de parámetros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1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Versionado de datos</a:t>
            </a:r>
            <a:endParaRPr sz="900"/>
          </a:p>
        </p:txBody>
      </p:sp>
      <p:pic>
        <p:nvPicPr>
          <p:cNvPr id="336" name="Google Shape;3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1"/>
          <p:cNvSpPr txBox="1"/>
          <p:nvPr/>
        </p:nvSpPr>
        <p:spPr>
          <a:xfrm>
            <a:off x="1833525" y="1143500"/>
            <a:ext cx="69834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datos reflejan el mundo y cambian.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cambios experimentales incluyen cambios en los datos.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datos se incluyen también en el seguimiento, entendimiento, comparación y duplicación de los experimentos.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44" y="1365444"/>
            <a:ext cx="1300750" cy="1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2"/>
          <p:cNvSpPr txBox="1"/>
          <p:nvPr/>
        </p:nvSpPr>
        <p:spPr>
          <a:xfrm>
            <a:off x="193000" y="317000"/>
            <a:ext cx="8623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Herramientas para v</a:t>
            </a: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ersionado de datos</a:t>
            </a:r>
            <a:endParaRPr sz="900"/>
          </a:p>
        </p:txBody>
      </p:sp>
      <p:pic>
        <p:nvPicPr>
          <p:cNvPr id="344" name="Google Shape;3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2"/>
          <p:cNvSpPr txBox="1"/>
          <p:nvPr/>
        </p:nvSpPr>
        <p:spPr>
          <a:xfrm>
            <a:off x="5104900" y="1143500"/>
            <a:ext cx="37119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Neptune.ai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Pachyderm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Delta Lake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LFS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Dolt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DVC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ML-Metadata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00" y="1006125"/>
            <a:ext cx="1472875" cy="14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400" y="1057550"/>
            <a:ext cx="1615225" cy="14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62625"/>
            <a:ext cx="22383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000" y="3404075"/>
            <a:ext cx="2718823" cy="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4250" y="2662625"/>
            <a:ext cx="1724533" cy="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000" y="3840225"/>
            <a:ext cx="2043225" cy="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0773" y="3840225"/>
            <a:ext cx="15716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5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210500"/>
            <a:ext cx="8820150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3"/>
          <p:cNvSpPr txBox="1"/>
          <p:nvPr/>
        </p:nvSpPr>
        <p:spPr>
          <a:xfrm>
            <a:off x="193000" y="317000"/>
            <a:ext cx="8623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comparación de resultados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1166950"/>
            <a:ext cx="44196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4"/>
          <p:cNvSpPr txBox="1"/>
          <p:nvPr/>
        </p:nvSpPr>
        <p:spPr>
          <a:xfrm>
            <a:off x="193000" y="317000"/>
            <a:ext cx="8623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Vertex Tensorboard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5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Experimentos iterativos</a:t>
            </a:r>
            <a:endParaRPr sz="900"/>
          </a:p>
        </p:txBody>
      </p:sp>
      <p:pic>
        <p:nvPicPr>
          <p:cNvPr id="370" name="Google Shape;3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/>
        </p:nvSpPr>
        <p:spPr>
          <a:xfrm>
            <a:off x="1833525" y="1143500"/>
            <a:ext cx="69834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Tenemos que tomar en cuenta</a:t>
            </a: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Iteraciones creativas en ML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Definir un acercamiento los fundamentos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Evaluación para obtener métricas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Revisar resultados y decidir los siguientes pasos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Revisar latencia, costo, equidad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44" y="1365444"/>
            <a:ext cx="1300750" cy="1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6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sz="900"/>
          </a:p>
        </p:txBody>
      </p:sp>
      <p:pic>
        <p:nvPicPr>
          <p:cNvPr id="378" name="Google Shape;3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6"/>
          <p:cNvSpPr txBox="1"/>
          <p:nvPr/>
        </p:nvSpPr>
        <p:spPr>
          <a:xfrm>
            <a:off x="1833525" y="1143500"/>
            <a:ext cx="69834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●"/>
            </a:pPr>
            <a:r>
              <a:rPr b="1" lang="es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https://towardsdatascience.com/machine-learning-experiment-tracking-93b796e501b0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https://neptune.ai/blog/mlops</a:t>
            </a: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https://neptune.ai/blog/experiment-management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https://github.com/visenger/awesome-mlops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https://youtu.be/VC8Jc9_lNoY</a:t>
            </a: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744" y="1365444"/>
            <a:ext cx="1300750" cy="1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7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 vs DS</a:t>
            </a:r>
            <a:endParaRPr sz="900"/>
          </a:p>
        </p:txBody>
      </p:sp>
      <p:pic>
        <p:nvPicPr>
          <p:cNvPr id="386" name="Google Shape;3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7"/>
          <p:cNvSpPr txBox="1"/>
          <p:nvPr/>
        </p:nvSpPr>
        <p:spPr>
          <a:xfrm>
            <a:off x="352700" y="1143500"/>
            <a:ext cx="846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 Scientist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dataset fijo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enfocan en métricas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prototipos en notebooks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experto en modelos e ing de características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tamaño del modelo, latencia, costo, equidad se ignoran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Ing de software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Construir un producto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enfocan en costo, rendimiento, estabilidad, agenda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Satisfacción de clientes, escalabilidad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Consideran errores, seguridad, equidad, big data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8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Crecimiento deML productos y servicios</a:t>
            </a:r>
            <a:endParaRPr sz="900"/>
          </a:p>
        </p:txBody>
      </p:sp>
      <p:pic>
        <p:nvPicPr>
          <p:cNvPr id="393" name="Google Shape;3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8"/>
          <p:cNvSpPr txBox="1"/>
          <p:nvPr/>
        </p:nvSpPr>
        <p:spPr>
          <a:xfrm>
            <a:off x="352700" y="1143500"/>
            <a:ext cx="846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datasets gigantes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Recursos baratos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Incremento de potencia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Avances rápidos en la investigación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Negocios invierten más 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Ahora existe CI/CD + Continuous Training /Monitoring.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Despliegue en minutos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Modelos ahora más rápidos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Seguimiento y replicabilidad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Colaboración</a:t>
            </a:r>
            <a:endParaRPr b="1" sz="21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710125"/>
            <a:ext cx="86772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9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 de vida ML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MLOps: procesos y estándares</a:t>
            </a:r>
            <a:endParaRPr sz="900"/>
          </a:p>
        </p:txBody>
      </p:sp>
      <p:pic>
        <p:nvPicPr>
          <p:cNvPr id="406" name="Google Shape;4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80"/>
          <p:cNvSpPr txBox="1"/>
          <p:nvPr/>
        </p:nvSpPr>
        <p:spPr>
          <a:xfrm>
            <a:off x="352700" y="1143500"/>
            <a:ext cx="846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ML administración del ciclo de vida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Versiones e iteración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Monitoreo y administración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Gobernanza de modelos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Seguridad de modelos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Descubrimiento de modelos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1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MLOps: madurez de procesos</a:t>
            </a:r>
            <a:endParaRPr sz="900"/>
          </a:p>
        </p:txBody>
      </p:sp>
      <p:pic>
        <p:nvPicPr>
          <p:cNvPr id="413" name="Google Shape;4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1"/>
          <p:cNvSpPr txBox="1"/>
          <p:nvPr/>
        </p:nvSpPr>
        <p:spPr>
          <a:xfrm>
            <a:off x="352700" y="1143500"/>
            <a:ext cx="84642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 nivel de automatización de los flujos de ML determinan la madurez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Conforme aumenta la madurez, se incrementa la velocidad de entrenamiento y despliegue de modelos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Montserrat"/>
              <a:buChar char="●"/>
            </a:pPr>
            <a:r>
              <a:rPr b="1" lang="es" sz="21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 meta es automatizar ambos en el núcleo del sistema de software y proveer monitoreo</a:t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25" y="309150"/>
            <a:ext cx="814387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MLOps: Administración, entrega, monitoreo y registro +neptune.ai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550"/>
            <a:ext cx="9305675" cy="493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83"/>
          <p:cNvCxnSpPr/>
          <p:nvPr/>
        </p:nvCxnSpPr>
        <p:spPr>
          <a:xfrm>
            <a:off x="431075" y="4986750"/>
            <a:ext cx="911100" cy="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83"/>
          <p:cNvCxnSpPr/>
          <p:nvPr/>
        </p:nvCxnSpPr>
        <p:spPr>
          <a:xfrm>
            <a:off x="1342175" y="5065125"/>
            <a:ext cx="68481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83"/>
          <p:cNvCxnSpPr/>
          <p:nvPr/>
        </p:nvCxnSpPr>
        <p:spPr>
          <a:xfrm flipH="1" rot="10800000">
            <a:off x="8190300" y="5006325"/>
            <a:ext cx="1470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109"/>
            <a:ext cx="9144000" cy="466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85"/>
          <p:cNvPicPr preferRelativeResize="0"/>
          <p:nvPr/>
        </p:nvPicPr>
        <p:blipFill rotWithShape="1">
          <a:blip r:embed="rId3">
            <a:alphaModFix/>
          </a:blip>
          <a:srcRect b="-1590" l="860" r="-859" t="1590"/>
          <a:stretch/>
        </p:blipFill>
        <p:spPr>
          <a:xfrm>
            <a:off x="154575" y="179075"/>
            <a:ext cx="8839199" cy="4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004750"/>
            <a:ext cx="79724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6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Versiones de modelos de ML</a:t>
            </a:r>
            <a:endParaRPr sz="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2967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7"/>
          <p:cNvSpPr txBox="1"/>
          <p:nvPr/>
        </p:nvSpPr>
        <p:spPr>
          <a:xfrm>
            <a:off x="294425" y="317000"/>
            <a:ext cx="84642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Registro</a:t>
            </a:r>
            <a:r>
              <a:rPr b="1" lang="es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modelos de ML</a:t>
            </a:r>
            <a:endParaRPr sz="900"/>
          </a:p>
        </p:txBody>
      </p:sp>
      <p:sp>
        <p:nvSpPr>
          <p:cNvPr id="450" name="Google Shape;450;p87"/>
          <p:cNvSpPr txBox="1"/>
          <p:nvPr/>
        </p:nvSpPr>
        <p:spPr>
          <a:xfrm>
            <a:off x="656400" y="3164475"/>
            <a:ext cx="801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Repo central para almacenar modelos entrenados de ML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Proveer operaciones varias en el ciclo de vida de ML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Promueve el descubrimiento de modelos, su entendimiento y reuso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Se integra con plataformas comerciales de ML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8"/>
          <p:cNvSpPr/>
          <p:nvPr/>
        </p:nvSpPr>
        <p:spPr>
          <a:xfrm>
            <a:off x="803550" y="1432550"/>
            <a:ext cx="7536900" cy="22707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8"/>
          <p:cNvSpPr txBox="1"/>
          <p:nvPr/>
        </p:nvSpPr>
        <p:spPr>
          <a:xfrm>
            <a:off x="1500000" y="1364125"/>
            <a:ext cx="6144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458" name="Google Shape;45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65" name="Google Shape;46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9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89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8" name="Google Shape;46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7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E8E7E3"/>
                </a:solidFill>
              </a:rPr>
              <a:t>🐱‍💻</a:t>
            </a: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s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8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/>
          </a:p>
        </p:txBody>
      </p:sp>
      <p:pic>
        <p:nvPicPr>
          <p:cNvPr id="245" name="Google Shape;2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8"/>
          <p:cNvSpPr txBox="1"/>
          <p:nvPr/>
        </p:nvSpPr>
        <p:spPr>
          <a:xfrm>
            <a:off x="1539250" y="849500"/>
            <a:ext cx="73455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Establecer el ciclo de vida del modelo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Prevenir el decaimiento/</a:t>
            </a: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obsolescencia</a:t>
            </a:r>
            <a:r>
              <a:rPr b="1" lang="es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del modelo.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Prevenir la eficacia reducida. 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Monitoreo y registro de todo. 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Review de notebooks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AutoNum type="arabicPeriod"/>
            </a:pPr>
            <a:r>
              <a:rPr b="1" lang="es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Git+Github</a:t>
            </a:r>
            <a:endParaRPr/>
          </a:p>
        </p:txBody>
      </p:sp>
      <p:pic>
        <p:nvPicPr>
          <p:cNvPr id="252" name="Google Shape;2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 txBox="1"/>
          <p:nvPr/>
        </p:nvSpPr>
        <p:spPr>
          <a:xfrm>
            <a:off x="1539250" y="849500"/>
            <a:ext cx="73455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685" y="1037625"/>
            <a:ext cx="4176626" cy="391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Github branches</a:t>
            </a:r>
            <a:endParaRPr/>
          </a:p>
        </p:txBody>
      </p:sp>
      <p:pic>
        <p:nvPicPr>
          <p:cNvPr id="260" name="Google Shape;2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0"/>
          <p:cNvSpPr txBox="1"/>
          <p:nvPr/>
        </p:nvSpPr>
        <p:spPr>
          <a:xfrm>
            <a:off x="1539250" y="849500"/>
            <a:ext cx="73455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50" y="1067650"/>
            <a:ext cx="6730625" cy="34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1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CI/CD</a:t>
            </a:r>
            <a:endParaRPr/>
          </a:p>
        </p:txBody>
      </p:sp>
      <p:pic>
        <p:nvPicPr>
          <p:cNvPr id="268" name="Google Shape;2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1"/>
          <p:cNvSpPr txBox="1"/>
          <p:nvPr/>
        </p:nvSpPr>
        <p:spPr>
          <a:xfrm>
            <a:off x="1539250" y="849500"/>
            <a:ext cx="73455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7418"/>
            <a:ext cx="9144000" cy="186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1" cy="37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2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